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6" r:id="rId2"/>
    <p:sldId id="304" r:id="rId3"/>
    <p:sldId id="305" r:id="rId4"/>
    <p:sldId id="307" r:id="rId5"/>
    <p:sldId id="314" r:id="rId6"/>
    <p:sldId id="308" r:id="rId7"/>
    <p:sldId id="301" r:id="rId8"/>
    <p:sldId id="309" r:id="rId9"/>
    <p:sldId id="303" r:id="rId10"/>
    <p:sldId id="311" r:id="rId11"/>
    <p:sldId id="266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02A9-A98B-45EB-89F4-E1EC2C7CE87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CCF3-655F-4455-B6DB-CEBE804BD9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7165A3-BB07-4646-9E90-DE7A599B5246}" type="slidenum">
              <a:rPr lang="ru-RU" smtClean="0">
                <a:ea typeface="Lucida Sans Unicode" pitchFamily="34" charset="0"/>
                <a:cs typeface="Lucida Sans Unicode" pitchFamily="34" charset="0"/>
              </a:rPr>
              <a:pPr/>
              <a:t>5</a:t>
            </a:fld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4675" y="487363"/>
            <a:ext cx="5648325" cy="4237037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FCCF3-655F-4455-B6DB-CEBE804BD9A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8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B6A5D-88B9-4E97-8F9B-7F518C38DA69}" type="datetime1">
              <a:rPr lang="ru-RU" smtClean="0"/>
              <a:pPr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CCC13-D79F-40A8-84D7-AEED9D9243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4500728"/>
            <a:ext cx="3888432" cy="778520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2400" i="1" dirty="0">
                <a:solidFill>
                  <a:schemeClr val="tx1"/>
                </a:solidFill>
                <a:cs typeface="Arial" pitchFamily="34" charset="0"/>
              </a:rPr>
              <a:t>Фоменко Г.А., д.г.н., проф. </a:t>
            </a:r>
            <a:br>
              <a:rPr lang="ru-RU" sz="2400" i="1" dirty="0">
                <a:solidFill>
                  <a:schemeClr val="tx1"/>
                </a:solidFill>
                <a:cs typeface="Arial" pitchFamily="34" charset="0"/>
              </a:rPr>
            </a:br>
            <a:endParaRPr lang="ru-RU" sz="24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cs typeface="Arial" pitchFamily="34" charset="0"/>
              </a:rPr>
              <a:t>5 июня 2015 года, г. Москва</a:t>
            </a:r>
            <a:endParaRPr lang="ru-RU" sz="2400" dirty="0"/>
          </a:p>
        </p:txBody>
      </p:sp>
      <p:pic>
        <p:nvPicPr>
          <p:cNvPr id="1028" name="Picture 4" descr="Картинки по запросу устойчивое развит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05"/>
          <a:stretch/>
        </p:blipFill>
        <p:spPr bwMode="auto">
          <a:xfrm>
            <a:off x="3017411" y="3700497"/>
            <a:ext cx="6120680" cy="31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7"/>
            <a:ext cx="8305800" cy="29964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Конференция «Устойчивое развитие: национальные и международные приоритеты»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Предложения Института «Кадастр»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Использование охотресурсов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692" b="2000"/>
          <a:stretch>
            <a:fillRect/>
          </a:stretch>
        </p:blipFill>
        <p:spPr>
          <a:xfrm>
            <a:off x="1187624" y="2060848"/>
            <a:ext cx="6551959" cy="4321075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67544" y="859939"/>
            <a:ext cx="80648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900" b="1" dirty="0">
                <a:solidFill>
                  <a:schemeClr val="tx2"/>
                </a:solidFill>
                <a:latin typeface="+mj-lt"/>
              </a:rPr>
              <a:t>СЭЭУ в региональном управлении: </a:t>
            </a:r>
          </a:p>
          <a:p>
            <a:pPr>
              <a:defRPr/>
            </a:pPr>
            <a:r>
              <a:rPr lang="ru-RU" sz="2900" b="1" dirty="0" err="1">
                <a:solidFill>
                  <a:schemeClr val="tx2"/>
                </a:solidFill>
                <a:latin typeface="+mj-lt"/>
              </a:rPr>
              <a:t>охотпользование</a:t>
            </a:r>
            <a:r>
              <a:rPr lang="ru-RU" sz="2900" b="1" dirty="0">
                <a:solidFill>
                  <a:schemeClr val="tx2"/>
                </a:solidFill>
                <a:latin typeface="+mj-lt"/>
              </a:rPr>
              <a:t>, Томская область</a:t>
            </a:r>
            <a:endParaRPr lang="ru-RU" sz="29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4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845840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СЭЭУ в муниципальном управлении: выбор стратегии перехода к «зеленой экономике» </a:t>
            </a:r>
            <a:r>
              <a:rPr lang="ru-RU" sz="2200" b="1" dirty="0"/>
              <a:t>(Первомайский район Ярославская область)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Picture 5" descr="Альбом 2008 послед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" t="64700" b="-1449"/>
          <a:stretch>
            <a:fillRect/>
          </a:stretch>
        </p:blipFill>
        <p:spPr bwMode="auto">
          <a:xfrm>
            <a:off x="3851920" y="4293096"/>
            <a:ext cx="47426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Альбом 2008 после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" t="26900" r="4329" b="50000"/>
          <a:stretch>
            <a:fillRect/>
          </a:stretch>
        </p:blipFill>
        <p:spPr bwMode="auto">
          <a:xfrm>
            <a:off x="539552" y="2039942"/>
            <a:ext cx="6552728" cy="23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395288" y="2276475"/>
            <a:ext cx="8531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4800" b="1" dirty="0">
                <a:solidFill>
                  <a:srgbClr val="04617B"/>
                </a:solidFill>
                <a:latin typeface="Constantia" pitchFamily="18" charset="0"/>
              </a:rPr>
              <a:t>Благодарю за внимание! </a:t>
            </a:r>
          </a:p>
          <a:p>
            <a:pPr marL="365125" indent="-280988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dirty="0">
              <a:solidFill>
                <a:srgbClr val="002060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info@nipik.ru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info@nppkad.ru</a:t>
            </a:r>
          </a:p>
          <a:p>
            <a:pPr marL="365125" indent="-280988" algn="ctr">
              <a:lnSpc>
                <a:spcPct val="90000"/>
              </a:lnSpc>
              <a:spcBef>
                <a:spcPts val="6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www.nipik.ru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www.nppkad.ru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ул. Р.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32-49-75, тел./факс 75-76-46, 75-19-79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600" b="1" dirty="0">
              <a:solidFill>
                <a:srgbClr val="0B5395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6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891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dirty="0"/>
              <a:t>Новая повестка и цели устойчивого развития актуальны для России и ее регионов. Они могут и должны стать важным элементом консолидации российского общества</a:t>
            </a:r>
          </a:p>
        </p:txBody>
      </p:sp>
      <p:pic>
        <p:nvPicPr>
          <p:cNvPr id="1026" name="Picture 2" descr="Изобр по Триединая Концепция Устойчивого Разви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359" y="3356992"/>
            <a:ext cx="4820005" cy="338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0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525321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200" dirty="0"/>
              <a:t>Цели устойчивого развития должны занять приоритетное место при осуществлении стратегического планирования на федеральном, региональном и муниципальном уровнях</a:t>
            </a:r>
            <a:endParaRPr lang="en-US" sz="3200" dirty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200" dirty="0"/>
              <a:t>Федеральный закон от 28.06.2014 №172-ФЗ «О стратегическом планировании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7757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3200" dirty="0"/>
              <a:t>В качестве первого шага при разработке стратегий развития рекомендовать регионам ориентироваться на слабую устойчивость, дополненную мероприятиями по снижению экологических рисков в городах и поселениях</a:t>
            </a:r>
          </a:p>
        </p:txBody>
      </p:sp>
    </p:spTree>
    <p:extLst>
      <p:ext uri="{BB962C8B-B14F-4D97-AF65-F5344CB8AC3E}">
        <p14:creationId xmlns:p14="http://schemas.microsoft.com/office/powerpoint/2010/main" val="96060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CBF5B3-F044-42DD-B598-83E1FD3AF856}" type="slidenum">
              <a:rPr lang="ru-RU" sz="1200">
                <a:solidFill>
                  <a:srgbClr val="045C75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45C7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D170-E2AD-4B81-9D12-040C890656A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6127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</a:rPr>
              <a:t>Цели Экологической стратегии развития территории, сохранения окружающей среды и воспроизводства природных ресурсов Ярославской области </a:t>
            </a:r>
            <a:br>
              <a:rPr lang="ru-RU" sz="2400" b="1" dirty="0">
                <a:solidFill>
                  <a:srgbClr val="04617B"/>
                </a:solidFill>
              </a:rPr>
            </a:br>
            <a:r>
              <a:rPr lang="ru-RU" sz="2400" b="1" dirty="0">
                <a:solidFill>
                  <a:srgbClr val="04617B"/>
                </a:solidFill>
              </a:rPr>
              <a:t>(из проекта стратегии, май 2015 г.)</a:t>
            </a:r>
            <a:endParaRPr lang="ru-RU" sz="2400" b="1" dirty="0">
              <a:solidFill>
                <a:srgbClr val="0461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212976"/>
            <a:ext cx="2664296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экономической ценности природных ресурсов региона и замедление истощения ландшафтного и биологического разнообразия</a:t>
            </a:r>
          </a:p>
          <a:p>
            <a:pPr algn="ctr"/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3212976"/>
            <a:ext cx="2520280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экологической уязвимости городов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82544" y="3212976"/>
            <a:ext cx="2437928" cy="2232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эколого-социальной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уязвимости сельских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3427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4096"/>
            <a:ext cx="5400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ru-RU" sz="2300" dirty="0"/>
              <a:t>Ориентация на новые цели устойчивого развития предполагает корректировку показателей страны и регионов. В этом аспекте важно повысить роль региональных экологических докладов, документов корпоративной социальной отчетности бизнеса, а также инициировать системную разработку территориальных экологических атласов, фиксирующих состояние, изменения и уязвимость </a:t>
            </a:r>
            <a:r>
              <a:rPr lang="ru-RU" sz="2300" dirty="0" err="1"/>
              <a:t>геосистем</a:t>
            </a:r>
            <a:endParaRPr lang="ru-RU" sz="23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29809"/>
            <a:ext cx="2943225" cy="427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7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3928" y="1844824"/>
            <a:ext cx="230425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80" y="260648"/>
            <a:ext cx="83058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Экологические показатели в управлении регионом: Ярославская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31348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Экологическая стратегия развития территории, сохранения окружающей среды и воспроизводства природных ресурсов Ярославской области</a:t>
            </a:r>
            <a:endParaRPr lang="ru-RU" sz="1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38970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>
                <a:latin typeface="+mj-lt"/>
              </a:rPr>
              <a:t>Схема анализа – состояние, воздействие, меры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+mj-lt"/>
              </a:rPr>
              <a:t>Тематическая направленность: 2011 год – Устойчивое развитие Ярославской области, 2012 год – проблема отходов производства и потребления, 2013 год – загрязнение атмосферного воздуха»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4149080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Environmental profile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Environmental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latin typeface="+mj-lt"/>
              </a:rPr>
              <a:t>Increase of ecological Resilience</a:t>
            </a:r>
            <a:endParaRPr lang="ru-RU" sz="1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309320"/>
            <a:ext cx="25516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+mj-lt"/>
              </a:rPr>
              <a:t>В соответствии с </a:t>
            </a:r>
            <a:r>
              <a:rPr lang="en-US" sz="1300" dirty="0">
                <a:latin typeface="+mj-lt"/>
              </a:rPr>
              <a:t>Global Reporting Initiative G</a:t>
            </a:r>
            <a:r>
              <a:rPr lang="ru-RU" sz="1300" dirty="0">
                <a:latin typeface="+mj-lt"/>
              </a:rPr>
              <a:t>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2492896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6444208" y="2564904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932040" y="3429000"/>
            <a:ext cx="432048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3717032"/>
            <a:ext cx="1771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Экологический атлас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717032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Ежегодный доклад о состоянии </a:t>
            </a:r>
          </a:p>
          <a:p>
            <a:r>
              <a:rPr lang="ru-RU" sz="1400" dirty="0">
                <a:latin typeface="+mj-lt"/>
              </a:rPr>
              <a:t>и об охране окружающей среды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5858108"/>
            <a:ext cx="2192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</a:rPr>
              <a:t>Экологическая публичная </a:t>
            </a:r>
          </a:p>
          <a:p>
            <a:r>
              <a:rPr lang="ru-RU" sz="1400" dirty="0">
                <a:latin typeface="+mj-lt"/>
              </a:rPr>
              <a:t>отчетность предприятий</a:t>
            </a:r>
          </a:p>
        </p:txBody>
      </p:sp>
      <p:pic>
        <p:nvPicPr>
          <p:cNvPr id="11" name="Picture 4" descr="P:\Разное\!Фото издательского отдела\2015\IMG_4060!!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85775" cy="2169507"/>
          </a:xfrm>
          <a:prstGeom prst="rect">
            <a:avLst/>
          </a:prstGeom>
          <a:noFill/>
        </p:spPr>
      </p:pic>
      <p:pic>
        <p:nvPicPr>
          <p:cNvPr id="1029" name="Picture 5" descr="U:\Разное\!Фото издательского отдела\2015\IMG_4070!!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985900"/>
            <a:ext cx="2160240" cy="1877383"/>
          </a:xfrm>
          <a:prstGeom prst="rect">
            <a:avLst/>
          </a:prstGeom>
          <a:noFill/>
        </p:spPr>
      </p:pic>
      <p:pic>
        <p:nvPicPr>
          <p:cNvPr id="1031" name="Picture 7" descr="U:\Разное\!Фото издательского отдела\2015\IMG_4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36" y="1556793"/>
            <a:ext cx="1517054" cy="1993664"/>
          </a:xfrm>
          <a:prstGeom prst="rect">
            <a:avLst/>
          </a:prstGeom>
          <a:noFill/>
        </p:spPr>
      </p:pic>
      <p:pic>
        <p:nvPicPr>
          <p:cNvPr id="1033" name="Picture 9" descr="U:\Разное\!Фото издательского отдела\2015\IMG_40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788" y="1572851"/>
            <a:ext cx="1484084" cy="213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4096"/>
            <a:ext cx="8229600" cy="438912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ru-RU" sz="3200" dirty="0"/>
              <a:t>Обратиться в Правительство Российской Федерации с предложением об ускорении разработки системы показателей «зеленой» экономики, развитии системы национальных счетов и эколого-экономического учета, которые формируют информационную базу, актуальную на новом витке современного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3344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557808"/>
            <a:ext cx="8229600" cy="1143000"/>
          </a:xfrm>
        </p:spPr>
        <p:txBody>
          <a:bodyPr>
            <a:noAutofit/>
          </a:bodyPr>
          <a:lstStyle/>
          <a:p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br>
              <a:rPr lang="ru-RU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Наиболее значимые проекты по показателям СЭЭУ  (опыт Института «Кадастр»)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8280920" cy="455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Федеральный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 оценка природного капитала РФ и субъектов РФ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 России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2007-2009 гг.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 оценка </a:t>
                      </a:r>
                      <a:r>
                        <a:rPr lang="ru-RU" sz="1400" dirty="0" err="1">
                          <a:latin typeface="+mj-lt"/>
                        </a:rPr>
                        <a:t>экосистемных</a:t>
                      </a:r>
                      <a:r>
                        <a:rPr lang="ru-RU" sz="1400" baseline="0" dirty="0">
                          <a:latin typeface="+mj-lt"/>
                        </a:rPr>
                        <a:t> услуг ООПТ Российской Федерации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</a:t>
                      </a:r>
                      <a:r>
                        <a:rPr lang="ru-RU" sz="1400" baseline="0" dirty="0">
                          <a:latin typeface="+mj-lt"/>
                        </a:rPr>
                        <a:t> России (в рамках ВЦП «Совершенствование системы ООПТ РФ»)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2010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Региональный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уровень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Экономическая</a:t>
                      </a:r>
                      <a:r>
                        <a:rPr lang="ru-RU" sz="1400" baseline="0" dirty="0">
                          <a:latin typeface="+mj-lt"/>
                        </a:rPr>
                        <a:t> оценка природного капитала Томской, Рязанской, Калужской, Ярославской областей, Республики Северная Осетия-Алания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Минприроды России, </a:t>
                      </a:r>
                      <a:r>
                        <a:rPr lang="ru-RU" sz="1400" dirty="0" err="1">
                          <a:latin typeface="+mj-lt"/>
                        </a:rPr>
                        <a:t>Росприроднадзор</a:t>
                      </a:r>
                      <a:r>
                        <a:rPr lang="ru-RU" sz="1400" dirty="0">
                          <a:latin typeface="+mj-lt"/>
                        </a:rPr>
                        <a:t>,</a:t>
                      </a:r>
                      <a:r>
                        <a:rPr lang="ru-RU" sz="1400" baseline="0" dirty="0">
                          <a:latin typeface="+mj-lt"/>
                        </a:rPr>
                        <a:t> администрации субъектов РФ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</a:t>
                      </a:r>
                      <a:r>
                        <a:rPr lang="ru-RU" sz="1400" baseline="0" dirty="0">
                          <a:latin typeface="+mj-lt"/>
                        </a:rPr>
                        <a:t> с </a:t>
                      </a:r>
                      <a:r>
                        <a:rPr lang="ru-RU" sz="1400" dirty="0">
                          <a:latin typeface="+mj-lt"/>
                        </a:rPr>
                        <a:t>1998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+mj-lt"/>
                        </a:rPr>
                        <a:t>Муниципальный уровень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Административные районы Ярославской, Рязанской, Калужской, Томской, Саратовской областей, Республики Северная Осетия-Алания (всего 9 муниципалитетов)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+mj-lt"/>
                        </a:rPr>
                        <a:t>Росприроднадзор</a:t>
                      </a:r>
                      <a:r>
                        <a:rPr lang="ru-RU" sz="1400" dirty="0">
                          <a:latin typeface="+mj-lt"/>
                        </a:rPr>
                        <a:t>,</a:t>
                      </a:r>
                      <a:r>
                        <a:rPr lang="ru-RU" sz="1400" baseline="0" dirty="0">
                          <a:latin typeface="+mj-lt"/>
                        </a:rPr>
                        <a:t> администрации субъектов РФ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 с 1996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Отдельные ООПТ (10 штук)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+mj-lt"/>
                        </a:rPr>
                        <a:t>Минприроды РФ, Росприроднадзор, ГЭФ, </a:t>
                      </a:r>
                      <a:r>
                        <a:rPr lang="en-US" sz="1400" baseline="0" dirty="0">
                          <a:latin typeface="+mj-lt"/>
                        </a:rPr>
                        <a:t>WWF</a:t>
                      </a:r>
                      <a:r>
                        <a:rPr lang="ru-RU" sz="1400" baseline="0" dirty="0">
                          <a:latin typeface="+mj-lt"/>
                        </a:rPr>
                        <a:t>, </a:t>
                      </a:r>
                      <a:r>
                        <a:rPr lang="ru-RU" sz="1400" dirty="0">
                          <a:latin typeface="+mj-lt"/>
                        </a:rPr>
                        <a:t>Проект</a:t>
                      </a:r>
                      <a:r>
                        <a:rPr lang="ru-RU" sz="1400" baseline="0" dirty="0">
                          <a:latin typeface="+mj-lt"/>
                        </a:rPr>
                        <a:t> </a:t>
                      </a:r>
                      <a:r>
                        <a:rPr lang="en-US" sz="1400" baseline="0" dirty="0">
                          <a:latin typeface="+mj-lt"/>
                        </a:rPr>
                        <a:t>ROLL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+mj-lt"/>
                        </a:rPr>
                        <a:t>Период с 1998 года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108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</TotalTime>
  <Words>564</Words>
  <Application>Microsoft Office PowerPoint</Application>
  <PresentationFormat>Экран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Конференция «Устойчивое развитие: национальные и международные приоритеты»  Предложения Института «Кадастр»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показатели в управлении регионом: Ярославская область</vt:lpstr>
      <vt:lpstr>Презентация PowerPoint</vt:lpstr>
      <vt:lpstr>      Наиболее значимые проекты по показателям СЭЭУ  (опыт Института «Кадастр»)</vt:lpstr>
      <vt:lpstr>Презентация PowerPoint</vt:lpstr>
      <vt:lpstr>СЭЭУ в муниципальном управлении: выбор стратегии перехода к «зеленой экономике» (Первомайский район Ярославская область)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показателям ЭС в РФ</dc:title>
  <dc:creator>ФоменкоГА</dc:creator>
  <cp:lastModifiedBy>aistbeta</cp:lastModifiedBy>
  <cp:revision>126</cp:revision>
  <cp:lastPrinted>2015-06-04T07:08:45Z</cp:lastPrinted>
  <dcterms:created xsi:type="dcterms:W3CDTF">2015-03-04T22:10:47Z</dcterms:created>
  <dcterms:modified xsi:type="dcterms:W3CDTF">2020-08-23T09:19:24Z</dcterms:modified>
</cp:coreProperties>
</file>